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266" r:id="rId2"/>
    <p:sldId id="262" r:id="rId3"/>
    <p:sldId id="283" r:id="rId4"/>
    <p:sldId id="267" r:id="rId5"/>
    <p:sldId id="268" r:id="rId6"/>
    <p:sldId id="272" r:id="rId7"/>
    <p:sldId id="271" r:id="rId8"/>
    <p:sldId id="269" r:id="rId9"/>
    <p:sldId id="270" r:id="rId10"/>
    <p:sldId id="273" r:id="rId11"/>
    <p:sldId id="298" r:id="rId12"/>
    <p:sldId id="274" r:id="rId13"/>
    <p:sldId id="275" r:id="rId14"/>
    <p:sldId id="276" r:id="rId15"/>
    <p:sldId id="278" r:id="rId16"/>
    <p:sldId id="279" r:id="rId17"/>
    <p:sldId id="280" r:id="rId18"/>
    <p:sldId id="299" r:id="rId19"/>
    <p:sldId id="300" r:id="rId20"/>
    <p:sldId id="304" r:id="rId21"/>
    <p:sldId id="281" r:id="rId22"/>
    <p:sldId id="295" r:id="rId23"/>
    <p:sldId id="296" r:id="rId24"/>
    <p:sldId id="297" r:id="rId25"/>
    <p:sldId id="301" r:id="rId26"/>
    <p:sldId id="302" r:id="rId27"/>
    <p:sldId id="303" r:id="rId28"/>
    <p:sldId id="282" r:id="rId29"/>
    <p:sldId id="285" r:id="rId30"/>
    <p:sldId id="286" r:id="rId31"/>
    <p:sldId id="287" r:id="rId32"/>
    <p:sldId id="289" r:id="rId33"/>
    <p:sldId id="288" r:id="rId34"/>
    <p:sldId id="290" r:id="rId35"/>
    <p:sldId id="305" r:id="rId36"/>
    <p:sldId id="292" r:id="rId37"/>
    <p:sldId id="306" r:id="rId38"/>
    <p:sldId id="294" r:id="rId39"/>
    <p:sldId id="284" r:id="rId40"/>
    <p:sldId id="277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9385"/>
  </p:normalViewPr>
  <p:slideViewPr>
    <p:cSldViewPr snapToGrid="0" snapToObjects="1">
      <p:cViewPr varScale="1">
        <p:scale>
          <a:sx n="129" d="100"/>
          <a:sy n="129" d="100"/>
        </p:scale>
        <p:origin x="1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3E4A-9622-12F370924D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6-3E4A-9622-12F370924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24955-7635-3C46-9417-CEC547D0FC77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1BBAA-54C4-4C43-AD47-7CDACEF7EF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7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 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Methodical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Accelerator Design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bundle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CERN to design,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accelerators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MAD-X. 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2002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MAD-8.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code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C, C++, Fortan77 and Fortran90.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command-line program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global. There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a simple macro system. Most of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user.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expressions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code has been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additions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time due to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modification 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base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consolidation plus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efficient and modern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more flexible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redesign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MAD application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MAD-NG.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1058" y="274638"/>
            <a:ext cx="7965175" cy="747654"/>
          </a:xfrm>
        </p:spPr>
        <p:txBody>
          <a:bodyPr anchor="t">
            <a:normAutofit/>
          </a:bodyPr>
          <a:lstStyle>
            <a:lvl1pPr algn="l">
              <a:defRPr sz="2800" b="1" baseline="0">
                <a:solidFill>
                  <a:srgbClr val="0055A0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3200" y="1255059"/>
            <a:ext cx="8763034" cy="474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logo-presentation-smal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38" y="6167827"/>
            <a:ext cx="539496" cy="533400"/>
          </a:xfrm>
          <a:prstGeom prst="rect">
            <a:avLst/>
          </a:prstGeom>
        </p:spPr>
      </p:pic>
      <p:pic>
        <p:nvPicPr>
          <p:cNvPr id="7" name="Picture 6" descr="liu_ppt-03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7" y="274638"/>
            <a:ext cx="619098" cy="74765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5500" y="6361367"/>
            <a:ext cx="571174" cy="339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143E-0BBA-984A-8DDC-CC4622B32600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03200" y="6373168"/>
            <a:ext cx="4405399" cy="31748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the lecturer, event, date</a:t>
            </a:r>
          </a:p>
          <a:p>
            <a:r>
              <a:rPr lang="en-US" dirty="0"/>
              <a:t>2 lines maximum</a:t>
            </a:r>
          </a:p>
        </p:txBody>
      </p:sp>
    </p:spTree>
    <p:extLst>
      <p:ext uri="{BB962C8B-B14F-4D97-AF65-F5344CB8AC3E}">
        <p14:creationId xmlns:p14="http://schemas.microsoft.com/office/powerpoint/2010/main" val="386226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642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0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7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655508"/>
          </a:xfrm>
        </p:spPr>
        <p:txBody>
          <a:bodyPr>
            <a:normAutofit/>
          </a:bodyPr>
          <a:lstStyle>
            <a:lvl1pPr algn="l">
              <a:defRPr sz="3300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/>
          <a:lstStyle>
            <a:lvl1pPr marL="269875" indent="-233363">
              <a:tabLst/>
              <a:defRPr sz="2000" b="1"/>
            </a:lvl1pPr>
            <a:lvl2pPr marL="668338" indent="-220663">
              <a:buClr>
                <a:schemeClr val="accent6">
                  <a:lumMod val="50000"/>
                </a:schemeClr>
              </a:buClr>
              <a:tabLst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981075" indent="-231775">
              <a:buClr>
                <a:schemeClr val="accent3"/>
              </a:buClr>
              <a:tabLst/>
              <a:defRPr sz="1600">
                <a:solidFill>
                  <a:schemeClr val="accent4"/>
                </a:solidFill>
              </a:defRPr>
            </a:lvl3pPr>
          </a:lstStyle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56071" y="63652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Approaching the high-intensity frontier using MTE at the CERN PS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2630" y="637136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8FF2F50-1D29-3F4E-A35C-F5BBC3C9CC3D}"/>
              </a:ext>
            </a:extLst>
          </p:cNvPr>
          <p:cNvGrpSpPr/>
          <p:nvPr/>
        </p:nvGrpSpPr>
        <p:grpSpPr>
          <a:xfrm>
            <a:off x="4174698" y="5188337"/>
            <a:ext cx="2841921" cy="1348942"/>
            <a:chOff x="4174698" y="5188337"/>
            <a:chExt cx="2841921" cy="1348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F21766-AF4B-D44B-AE87-BBA76790915C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A95F5FB-3E6E-5749-9FCE-0234D6BC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4" name="Image 3" descr="logooutline.eps">
            <a:extLst>
              <a:ext uri="{FF2B5EF4-FFF2-40B4-BE49-F238E27FC236}">
                <a16:creationId xmlns:a16="http://schemas.microsoft.com/office/drawing/2014/main" id="{112874E9-163A-0240-8DEE-1A445FD2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15" y="5188337"/>
            <a:ext cx="1362637" cy="1348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759D76-672A-5B42-8FB9-7B672E46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406"/>
            <a:ext cx="9144000" cy="94044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First Performance Analysis of MAD-NG Embedded Tracing JIT Compiler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40E713-E55C-6941-A297-C48F910426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51751" y="2589408"/>
            <a:ext cx="7816563" cy="183540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Aurelien</a:t>
            </a:r>
            <a:r>
              <a:rPr lang="en-US" sz="1800" dirty="0">
                <a:solidFill>
                  <a:schemeClr val="bg1"/>
                </a:solidFill>
              </a:rPr>
              <a:t> Bloch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Supervisor: </a:t>
            </a:r>
            <a:r>
              <a:rPr lang="en-US" sz="1800" dirty="0">
                <a:solidFill>
                  <a:schemeClr val="bg1"/>
                </a:solidFill>
              </a:rPr>
              <a:t>Laurent </a:t>
            </a:r>
            <a:r>
              <a:rPr lang="en-US" sz="1800" dirty="0" err="1">
                <a:solidFill>
                  <a:schemeClr val="bg1"/>
                </a:solidFill>
              </a:rPr>
              <a:t>Deniau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EPFL supervisor: </a:t>
            </a:r>
            <a:r>
              <a:rPr lang="en-US" sz="1800" dirty="0">
                <a:solidFill>
                  <a:schemeClr val="bg1"/>
                </a:solidFill>
              </a:rPr>
              <a:t>Martin </a:t>
            </a:r>
            <a:r>
              <a:rPr lang="en-US" sz="1800" dirty="0" err="1">
                <a:solidFill>
                  <a:schemeClr val="bg1"/>
                </a:solidFill>
              </a:rPr>
              <a:t>Odersky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AutoNum type="alphaUcPeriod"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Master thesis, 11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3077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unit tests.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Significant variance.</a:t>
            </a:r>
          </a:p>
          <a:p>
            <a:pPr lvl="1"/>
            <a:r>
              <a:rPr lang="en-US" sz="2000" dirty="0"/>
              <a:t>Side effect from </a:t>
            </a:r>
            <a:br>
              <a:rPr lang="en-US" sz="2000" dirty="0"/>
            </a:br>
            <a:r>
              <a:rPr lang="en-US" sz="2000" dirty="0"/>
              <a:t>unrelated code changes</a:t>
            </a: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: a one man job. 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sz="2200" dirty="0"/>
              <a:t>Lack of documentation (code, mailing list)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79D3F26E-5738-6249-A7BD-40871F0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34" y="1192447"/>
            <a:ext cx="4702752" cy="31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First performance analysis of MAD-NG.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Study and technical documentation of </a:t>
            </a:r>
            <a:r>
              <a:rPr lang="en-US" sz="2400" dirty="0" err="1"/>
              <a:t>LuaJIT</a:t>
            </a:r>
            <a:r>
              <a:rPr lang="en-US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Derive meaningful insight for MAD development.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84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9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1" y="1403555"/>
            <a:ext cx="6535715" cy="40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Frontend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4D7F2-CCF1-1745-8305-49CC7DCA224B}"/>
              </a:ext>
            </a:extLst>
          </p:cNvPr>
          <p:cNvSpPr/>
          <p:nvPr/>
        </p:nvSpPr>
        <p:spPr>
          <a:xfrm>
            <a:off x="64654" y="3131127"/>
            <a:ext cx="1939637" cy="775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F7B842-7C9A-8348-B028-3C2FD845C3E9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dirty="0"/>
              <a:t>BC: 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register based,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generated on the fly,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almost no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3710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Bytecode interpreter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EA934-D98C-244F-AACB-FA07A5E5E15F}"/>
              </a:ext>
            </a:extLst>
          </p:cNvPr>
          <p:cNvSpPr/>
          <p:nvPr/>
        </p:nvSpPr>
        <p:spPr>
          <a:xfrm>
            <a:off x="1743608" y="2281383"/>
            <a:ext cx="1119665" cy="3057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EF851F-82C0-F84D-AB5B-DF054F83273B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One file per architecture. </a:t>
            </a:r>
          </a:p>
          <a:p>
            <a:pPr>
              <a:lnSpc>
                <a:spcPct val="200000"/>
              </a:lnSpc>
            </a:pPr>
            <a:r>
              <a:rPr lang="en-US" dirty="0"/>
              <a:t>Written with </a:t>
            </a:r>
            <a:r>
              <a:rPr lang="en-US" dirty="0" err="1"/>
              <a:t>DynASM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</a:pPr>
            <a:r>
              <a:rPr lang="en-US" dirty="0"/>
              <a:t>Fast path for fast function.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60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Library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DE161F-A363-1A42-B3AB-10C2D56C898F}"/>
              </a:ext>
            </a:extLst>
          </p:cNvPr>
          <p:cNvSpPr/>
          <p:nvPr/>
        </p:nvSpPr>
        <p:spPr>
          <a:xfrm>
            <a:off x="2722661" y="2281383"/>
            <a:ext cx="1027304" cy="187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0DB590-A561-FE43-B609-145E4A378B1B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 err="1"/>
              <a:t>Written</a:t>
            </a:r>
            <a:r>
              <a:rPr lang="fr-FR" dirty="0"/>
              <a:t> in C, </a:t>
            </a:r>
            <a:r>
              <a:rPr lang="fr-FR" dirty="0" err="1"/>
              <a:t>Lua</a:t>
            </a:r>
            <a:r>
              <a:rPr lang="fr-FR" dirty="0"/>
              <a:t>, ASM</a:t>
            </a:r>
          </a:p>
          <a:p>
            <a:pPr>
              <a:lnSpc>
                <a:spcPct val="200000"/>
              </a:lnSpc>
            </a:pPr>
            <a:r>
              <a:rPr lang="fr-FR" dirty="0"/>
              <a:t>C API.</a:t>
            </a:r>
          </a:p>
          <a:p>
            <a:pPr>
              <a:lnSpc>
                <a:spcPct val="200000"/>
              </a:lnSpc>
            </a:pPr>
            <a:r>
              <a:rPr lang="fr-FR" dirty="0"/>
              <a:t>recorder.</a:t>
            </a:r>
          </a:p>
          <a:p>
            <a:pPr>
              <a:lnSpc>
                <a:spcPct val="200000"/>
              </a:lnSpc>
            </a:pPr>
            <a:r>
              <a:rPr lang="fr-FR" dirty="0" err="1"/>
              <a:t>Fallback</a:t>
            </a:r>
            <a:r>
              <a:rPr lang="fr-FR" dirty="0"/>
              <a:t> </a:t>
            </a:r>
            <a:r>
              <a:rPr lang="fr-FR" dirty="0" err="1"/>
              <a:t>handler</a:t>
            </a:r>
            <a:endParaRPr lang="fr-FR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77F7E-8655-4A4A-BD70-24E4D8CC3754}"/>
              </a:ext>
            </a:extLst>
          </p:cNvPr>
          <p:cNvSpPr/>
          <p:nvPr/>
        </p:nvSpPr>
        <p:spPr>
          <a:xfrm>
            <a:off x="2722661" y="2281383"/>
            <a:ext cx="2181848" cy="665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126B8E-9526-B84A-9F31-1A6187FD747A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/>
              <a:t>Conversion: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Lua</a:t>
            </a:r>
            <a:r>
              <a:rPr lang="fr-FR" dirty="0"/>
              <a:t> -&gt; C (Calls).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C -&gt; </a:t>
            </a:r>
            <a:r>
              <a:rPr lang="fr-FR" dirty="0" err="1"/>
              <a:t>Lua</a:t>
            </a:r>
            <a:r>
              <a:rPr lang="fr-FR" dirty="0"/>
              <a:t> (</a:t>
            </a:r>
            <a:r>
              <a:rPr lang="fr-FR" dirty="0" err="1"/>
              <a:t>returns</a:t>
            </a:r>
            <a:r>
              <a:rPr lang="fr-FR" dirty="0"/>
              <a:t>).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C -&gt; C.</a:t>
            </a:r>
          </a:p>
          <a:p>
            <a:pPr>
              <a:lnSpc>
                <a:spcPct val="200000"/>
              </a:lnSpc>
            </a:pPr>
            <a:r>
              <a:rPr lang="en-US" dirty="0"/>
              <a:t>Load external library.</a:t>
            </a:r>
          </a:p>
          <a:p>
            <a:pPr>
              <a:lnSpc>
                <a:spcPct val="200000"/>
              </a:lnSpc>
            </a:pPr>
            <a:r>
              <a:rPr lang="en-US" dirty="0"/>
              <a:t>Declaration.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38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0D8C766-A8D4-1D4E-935D-2C1A93ED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" y="1858297"/>
            <a:ext cx="5390551" cy="4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2589667-66DE-F34A-A32D-7617C40B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45" y="2520966"/>
            <a:ext cx="4868197" cy="3472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33DBA-2FC0-1546-A942-DBE571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2" y="737419"/>
            <a:ext cx="4831140" cy="1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61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EC84B415-F88D-6945-BBD2-A585CAE226AE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800" dirty="0"/>
              <a:t>JIT </a:t>
            </a:r>
            <a:r>
              <a:rPr lang="fr-FR" sz="1800" dirty="0" err="1"/>
              <a:t>library</a:t>
            </a:r>
            <a:r>
              <a:rPr lang="fr-FR" sz="1800" dirty="0"/>
              <a:t> for configuration.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Hot </a:t>
            </a:r>
            <a:r>
              <a:rPr lang="fr-FR" sz="1800" dirty="0" err="1"/>
              <a:t>path</a:t>
            </a:r>
            <a:r>
              <a:rPr lang="fr-FR" sz="1800" dirty="0"/>
              <a:t> </a:t>
            </a:r>
            <a:r>
              <a:rPr lang="fr-FR" sz="1800" dirty="0" err="1"/>
              <a:t>detections</a:t>
            </a:r>
            <a:r>
              <a:rPr lang="fr-FR" sz="1800" dirty="0"/>
              <a:t>: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Loop or Call </a:t>
            </a:r>
            <a:r>
              <a:rPr lang="fr-FR" sz="1600" dirty="0" err="1"/>
              <a:t>bytecodes</a:t>
            </a:r>
            <a:r>
              <a:rPr lang="fr-F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profile </a:t>
            </a:r>
            <a:r>
              <a:rPr lang="fr-FR" dirty="0" err="1"/>
              <a:t>counter</a:t>
            </a:r>
            <a:r>
              <a:rPr lang="fr-FR" dirty="0"/>
              <a:t>:</a:t>
            </a:r>
          </a:p>
          <a:p>
            <a:pPr lvl="2">
              <a:lnSpc>
                <a:spcPct val="120000"/>
              </a:lnSpc>
            </a:pPr>
            <a:r>
              <a:rPr lang="fr-FR" dirty="0" err="1"/>
              <a:t>low-overhead</a:t>
            </a:r>
            <a:r>
              <a:rPr lang="fr-FR" dirty="0"/>
              <a:t>,</a:t>
            </a:r>
          </a:p>
          <a:p>
            <a:pPr lvl="2">
              <a:lnSpc>
                <a:spcPct val="120000"/>
              </a:lnSpc>
            </a:pPr>
            <a:r>
              <a:rPr lang="fr-FR" dirty="0" err="1"/>
              <a:t>Hashed</a:t>
            </a:r>
            <a:r>
              <a:rPr lang="fr-FR" dirty="0"/>
              <a:t> PC,</a:t>
            </a:r>
          </a:p>
          <a:p>
            <a:pPr lvl="2">
              <a:lnSpc>
                <a:spcPct val="120000"/>
              </a:lnSpc>
            </a:pPr>
            <a:r>
              <a:rPr lang="fr-FR" dirty="0"/>
              <a:t>64-entries table.</a:t>
            </a:r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08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Image 123">
            <a:extLst>
              <a:ext uri="{FF2B5EF4-FFF2-40B4-BE49-F238E27FC236}">
                <a16:creationId xmlns:a16="http://schemas.microsoft.com/office/drawing/2014/main" id="{2B89A8FF-6A3D-504C-912B-6B3B103E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2" y="2886544"/>
            <a:ext cx="2606400" cy="2929508"/>
          </a:xfrm>
          <a:prstGeom prst="rect">
            <a:avLst/>
          </a:prstGeom>
        </p:spPr>
      </p:pic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9C46A4F7-CB3D-E84F-A1AD-D06B3A306001}"/>
              </a:ext>
            </a:extLst>
          </p:cNvPr>
          <p:cNvSpPr txBox="1">
            <a:spLocks/>
          </p:cNvSpPr>
          <p:nvPr/>
        </p:nvSpPr>
        <p:spPr>
          <a:xfrm>
            <a:off x="5024284" y="2325776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800" dirty="0"/>
              <a:t>JIT compilation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triggered</a:t>
            </a:r>
            <a:r>
              <a:rPr lang="fr-FR" sz="1800" dirty="0"/>
              <a:t>.</a:t>
            </a: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84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recorder 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Remember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data/type. 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specialized</a:t>
            </a:r>
            <a:r>
              <a:rPr lang="fr-FR" dirty="0"/>
              <a:t> IR on the </a:t>
            </a:r>
            <a:r>
              <a:rPr lang="fr-FR" dirty="0" err="1"/>
              <a:t>fly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 err="1"/>
              <a:t>guarded</a:t>
            </a:r>
            <a:r>
              <a:rPr lang="fr-FR" dirty="0"/>
              <a:t> instructions.</a:t>
            </a:r>
          </a:p>
          <a:p>
            <a:pPr lvl="3">
              <a:lnSpc>
                <a:spcPct val="200000"/>
              </a:lnSpc>
            </a:pPr>
            <a:r>
              <a:rPr lang="fr-FR" sz="1200" dirty="0" err="1"/>
              <a:t>flattened</a:t>
            </a:r>
            <a:r>
              <a:rPr lang="fr-FR" sz="1200" dirty="0"/>
              <a:t> control-flow.</a:t>
            </a:r>
          </a:p>
          <a:p>
            <a:pPr lvl="3">
              <a:lnSpc>
                <a:spcPct val="200000"/>
              </a:lnSpc>
            </a:pPr>
            <a:r>
              <a:rPr lang="fr-FR" sz="1200" dirty="0"/>
              <a:t>assertions on </a:t>
            </a:r>
            <a:r>
              <a:rPr lang="fr-FR" sz="1200" dirty="0" err="1"/>
              <a:t>operands</a:t>
            </a:r>
            <a:r>
              <a:rPr lang="fr-FR" sz="1200" dirty="0"/>
              <a:t>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Abortion and </a:t>
            </a:r>
            <a:r>
              <a:rPr lang="fr-FR" dirty="0" err="1"/>
              <a:t>blacklisting</a:t>
            </a:r>
            <a:endParaRPr lang="fr-FR" dirty="0"/>
          </a:p>
          <a:p>
            <a:pPr lvl="3">
              <a:lnSpc>
                <a:spcPct val="200000"/>
              </a:lnSpc>
            </a:pPr>
            <a:endParaRPr lang="fr-FR" sz="1200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CE91CE-569F-534E-8014-389050EA1C11}"/>
              </a:ext>
            </a:extLst>
          </p:cNvPr>
          <p:cNvSpPr/>
          <p:nvPr/>
        </p:nvSpPr>
        <p:spPr>
          <a:xfrm>
            <a:off x="7534656" y="1604339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722378-F42B-3E46-A2F3-A0AEA353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85869"/>
            <a:ext cx="2606400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optimizer 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Applied on IR.</a:t>
            </a:r>
          </a:p>
          <a:p>
            <a:pPr lvl="2">
              <a:lnSpc>
                <a:spcPct val="200000"/>
              </a:lnSpc>
            </a:pPr>
            <a:r>
              <a:rPr lang="fr-FR" dirty="0"/>
              <a:t>Dead code </a:t>
            </a:r>
            <a:r>
              <a:rPr lang="fr-FR" dirty="0" err="1"/>
              <a:t>elimination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/>
              <a:t>Loop </a:t>
            </a:r>
            <a:r>
              <a:rPr lang="fr-FR" dirty="0" err="1"/>
              <a:t>optimizations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 err="1"/>
              <a:t>Fold</a:t>
            </a:r>
            <a:r>
              <a:rPr lang="fr-FR" dirty="0"/>
              <a:t> </a:t>
            </a:r>
            <a:r>
              <a:rPr lang="fr-FR" dirty="0" err="1"/>
              <a:t>optimizations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etc...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9A8668C-CC34-EC4E-9A70-921EF061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7787E52-6BF6-2B45-A5FF-1B5458D00E3C}"/>
              </a:ext>
            </a:extLst>
          </p:cNvPr>
          <p:cNvSpPr/>
          <p:nvPr/>
        </p:nvSpPr>
        <p:spPr>
          <a:xfrm>
            <a:off x="8249920" y="1817699"/>
            <a:ext cx="523445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1E56C4-CD0F-FD40-85C6-8483BBBD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91897"/>
            <a:ext cx="2606400" cy="2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assembler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Compiled trace.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Not </a:t>
            </a:r>
            <a:r>
              <a:rPr lang="en-US" sz="2200" dirty="0" err="1"/>
              <a:t>DynASM</a:t>
            </a:r>
            <a:r>
              <a:rPr lang="en-US" sz="22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F03270-AB47-FD42-8404-610B1419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6400" cy="160282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4998BEE3-9543-D04C-8C23-23485D35EE40}"/>
              </a:ext>
            </a:extLst>
          </p:cNvPr>
          <p:cNvSpPr/>
          <p:nvPr/>
        </p:nvSpPr>
        <p:spPr>
          <a:xfrm>
            <a:off x="7506848" y="2056826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F88FC6-8B0B-A54A-A2DE-412DE108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69" y="2901544"/>
            <a:ext cx="2606400" cy="29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profiler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3153261-4D0B-664C-BBEE-1EFD7BB5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47" y="2553724"/>
            <a:ext cx="2527300" cy="1765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16CEE3-F7ED-D349-B2E6-2F951BC5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93" y="2546350"/>
            <a:ext cx="3285904" cy="17653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5CF4D4-D7C7-B54A-A18E-044562C47150}"/>
              </a:ext>
            </a:extLst>
          </p:cNvPr>
          <p:cNvSpPr txBox="1"/>
          <p:nvPr/>
        </p:nvSpPr>
        <p:spPr>
          <a:xfrm>
            <a:off x="1221114" y="21489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7DA495-3B4D-9D47-9E20-A6FD52236755}"/>
              </a:ext>
            </a:extLst>
          </p:cNvPr>
          <p:cNvSpPr txBox="1"/>
          <p:nvPr/>
        </p:nvSpPr>
        <p:spPr>
          <a:xfrm>
            <a:off x="4698832" y="21415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07891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5251BEE-DC7A-264A-962F-A301276B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50" y="1830034"/>
            <a:ext cx="2891525" cy="42133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325A7B-F139-BF4B-9915-F2A6D72A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70" y="1830034"/>
            <a:ext cx="2897074" cy="42133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96E2F5-469C-5641-82CC-375D518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8" y="2860951"/>
            <a:ext cx="2479172" cy="21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D6F06F3-4A27-4A40-A694-84C386A9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1789471"/>
            <a:ext cx="2142265" cy="43561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90B431-AFE7-944D-97FA-890FED4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89" y="1868128"/>
            <a:ext cx="3042524" cy="41516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F994E7-E86F-E042-A06A-2C5B887D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1" y="1878996"/>
            <a:ext cx="3481837" cy="4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92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Instability in the unit tests of the Object Model.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5B5B8B6-7984-2B4A-A917-396A00E7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44750"/>
            <a:ext cx="6057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611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23B21CB-380C-5841-887A-D30F009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8" y="2696441"/>
            <a:ext cx="4216400" cy="14097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1EE519-73FB-3942-BAE6-72B2C2695D22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824748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 err="1"/>
              <a:t>Needs</a:t>
            </a:r>
            <a:r>
              <a:rPr lang="fr-FR" sz="1800" dirty="0"/>
              <a:t> </a:t>
            </a:r>
            <a:r>
              <a:rPr lang="fr-FR" sz="1800" dirty="0" err="1"/>
              <a:t>three</a:t>
            </a:r>
            <a:r>
              <a:rPr lang="fr-FR" sz="1800" dirty="0"/>
              <a:t> </a:t>
            </a:r>
            <a:r>
              <a:rPr lang="fr-FR" sz="1800" dirty="0" err="1"/>
              <a:t>Lua</a:t>
            </a:r>
            <a:r>
              <a:rPr lang="fr-FR" sz="1800" dirty="0"/>
              <a:t> tables: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Object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var</a:t>
            </a:r>
          </a:p>
          <a:p>
            <a:pPr lvl="1">
              <a:lnSpc>
                <a:spcPct val="150000"/>
              </a:lnSpc>
            </a:pPr>
            <a:r>
              <a:rPr lang="fr-FR" sz="1600" dirty="0" err="1"/>
              <a:t>metatabl</a:t>
            </a:r>
            <a:r>
              <a:rPr lang="fr-FR" sz="1400" dirty="0" err="1"/>
              <a:t>e</a:t>
            </a:r>
            <a:endParaRPr lang="fr-FR" sz="1400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7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6E053BB-39FF-FD45-8CAE-B7FA0E7DE36C}"/>
              </a:ext>
            </a:extLst>
          </p:cNvPr>
          <p:cNvGrpSpPr/>
          <p:nvPr/>
        </p:nvGrpSpPr>
        <p:grpSpPr>
          <a:xfrm>
            <a:off x="4696627" y="1845949"/>
            <a:ext cx="2986589" cy="4098029"/>
            <a:chOff x="3523683" y="725070"/>
            <a:chExt cx="2986589" cy="40980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9AD40-4003-C144-B54F-FAC6FBD2B763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497156-07C8-5E49-AA0B-F2A1AF200F03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02252-22B4-6249-9184-20BC869A0FF1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1FAEFE2-D9FC-FF48-8F77-004A3B579385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735B466-65A7-0046-88CE-E21229A73415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3DE2DB-93C9-814A-8E66-DD2822EF5363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D8DCE2-E373-E641-836D-3F06CB3D72B1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3BEDF3F2-6E7D-EB45-8800-BB61B687604F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F9727BD-9B32-5A41-AB1F-8AC4C9818A30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D7C681-8D74-3E4A-BCE7-CA5EA712F513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0A040F8D-4A4B-A345-88F5-7144C0CA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2051523"/>
            <a:ext cx="3953294" cy="37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1: First level.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2: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chaining</a:t>
            </a:r>
            <a:r>
              <a:rPr lang="fr-FR" dirty="0"/>
              <a:t>.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3: Loop part.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2F81A89-C2F5-724C-BC2B-BBBD76AB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01" y="1159131"/>
            <a:ext cx="2564748" cy="48338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B67ECA-E629-8449-A199-7E51657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60" y="1159130"/>
            <a:ext cx="2597449" cy="48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3A4283-C5D0-6841-AC2F-77F507D8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" y="2069862"/>
            <a:ext cx="3018850" cy="370750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1BCD2B1-620C-894C-AE01-70999856AB90}"/>
              </a:ext>
            </a:extLst>
          </p:cNvPr>
          <p:cNvGrpSpPr/>
          <p:nvPr/>
        </p:nvGrpSpPr>
        <p:grpSpPr>
          <a:xfrm>
            <a:off x="3873061" y="1415742"/>
            <a:ext cx="4810993" cy="4270677"/>
            <a:chOff x="2827593" y="725070"/>
            <a:chExt cx="4810993" cy="42706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F9061-21B5-C64E-9979-431E736CFD09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rgbClr val="4472C4"/>
              </a:solidFill>
              <a:prstDash val="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29551-51EF-6547-BA32-BC3509C4A0A1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5B171C-5B13-3146-93FC-AC9F28E8A6B3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C7E581-6680-9E42-AD45-E810D163BBFD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489E1F-F22A-ED43-8670-5E75E70E1CA2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Obj4[n]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44AAD5E-6BAD-F645-8666-BF3005BB59C3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[...]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09019011-D88C-FD43-A90D-3830F87CBA73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DE84281-8E7F-1E48-87BE-0B6C94DC3BDF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A174BC5E-4E20-2F48-A6E9-5A117A841032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CF8CE-2862-7346-BD39-801F2063C8AC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List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7EE5BA-CE20-614E-B803-C1E156DF4C1D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F16B31-3C99-BD41-8A83-53D953DEA057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FBC9D357-C48F-6B47-8154-BD326329175D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33D29F3-EBB5-154A-924D-3E00661213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0226432-3CB3-0B41-B99C-3258B755D520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C866805-44F6-0549-B9C0-FEA370E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109134"/>
            <a:ext cx="2225644" cy="48838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5F8BA9-7730-6C43-9CDF-695C696B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94" y="1109134"/>
            <a:ext cx="2256269" cy="48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Possible explanations for performance hit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fr-FR" i="1" dirty="0"/>
              <a:t>__index </a:t>
            </a:r>
            <a:r>
              <a:rPr lang="fr-FR" dirty="0" err="1"/>
              <a:t>function</a:t>
            </a:r>
            <a:r>
              <a:rPr lang="fr-FR" i="1" dirty="0"/>
              <a:t> </a:t>
            </a:r>
            <a:r>
              <a:rPr lang="fr-FR" i="1" dirty="0" err="1"/>
              <a:t>gets</a:t>
            </a:r>
            <a:r>
              <a:rPr lang="fr-FR" i="1" dirty="0"/>
              <a:t> </a:t>
            </a:r>
            <a:r>
              <a:rPr lang="fr-FR" i="1" dirty="0" err="1"/>
              <a:t>blacklisted</a:t>
            </a:r>
            <a:r>
              <a:rPr lang="fr-FR" i="1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 err="1"/>
              <a:t>Cascading</a:t>
            </a:r>
            <a:r>
              <a:rPr lang="fr-FR" dirty="0"/>
              <a:t> </a:t>
            </a:r>
            <a:r>
              <a:rPr lang="fr-FR" dirty="0" err="1"/>
              <a:t>blacklisting</a:t>
            </a:r>
            <a:r>
              <a:rPr lang="fr-FR" dirty="0"/>
              <a:t>.</a:t>
            </a:r>
            <a:endParaRPr lang="fr-FR" i="1" dirty="0"/>
          </a:p>
          <a:p>
            <a:pPr lvl="1">
              <a:lnSpc>
                <a:spcPct val="160000"/>
              </a:lnSpc>
            </a:pPr>
            <a:r>
              <a:rPr lang="fr-FR" i="1" dirty="0"/>
              <a:t>Permanant.</a:t>
            </a:r>
          </a:p>
          <a:p>
            <a:pPr lvl="1">
              <a:lnSpc>
                <a:spcPct val="160000"/>
              </a:lnSpc>
            </a:pPr>
            <a:r>
              <a:rPr lang="fr-FR" i="1" dirty="0" err="1"/>
              <a:t>Runs</a:t>
            </a:r>
            <a:r>
              <a:rPr lang="fr-FR" i="1" dirty="0"/>
              <a:t> </a:t>
            </a:r>
            <a:r>
              <a:rPr lang="fr-FR" i="1" dirty="0" err="1"/>
              <a:t>entirely</a:t>
            </a:r>
            <a:r>
              <a:rPr lang="fr-FR" i="1" dirty="0"/>
              <a:t> in the VM.</a:t>
            </a:r>
          </a:p>
          <a:p>
            <a:pPr>
              <a:lnSpc>
                <a:spcPct val="160000"/>
              </a:lnSpc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lazy</a:t>
            </a:r>
            <a:r>
              <a:rPr lang="fr-FR" dirty="0"/>
              <a:t> hot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detections</a:t>
            </a:r>
            <a:r>
              <a:rPr lang="fr-FR" dirty="0"/>
              <a:t> (false positive).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code changes -&gt; changes the </a:t>
            </a:r>
            <a:r>
              <a:rPr lang="fr-FR" dirty="0" err="1"/>
              <a:t>bytecode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.</a:t>
            </a:r>
          </a:p>
          <a:p>
            <a:pPr>
              <a:lnSpc>
                <a:spcPct val="160000"/>
              </a:lnSpc>
            </a:pPr>
            <a:r>
              <a:rPr lang="fr-FR" dirty="0"/>
              <a:t>Strings are </a:t>
            </a:r>
            <a:r>
              <a:rPr lang="fr-FR" dirty="0" err="1"/>
              <a:t>internalized</a:t>
            </a:r>
            <a:r>
              <a:rPr lang="fr-FR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hash-tables placement.</a:t>
            </a:r>
          </a:p>
          <a:p>
            <a:pPr lvl="1">
              <a:lnSpc>
                <a:spcPct val="160000"/>
              </a:lnSpc>
            </a:pPr>
            <a:r>
              <a:rPr lang="fr-FR" i="1" dirty="0"/>
              <a:t>pairs</a:t>
            </a:r>
            <a:r>
              <a:rPr lang="fr-FR" dirty="0"/>
              <a:t> </a:t>
            </a:r>
            <a:r>
              <a:rPr lang="fr-FR" dirty="0" err="1"/>
              <a:t>iterator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fr-FR" i="1" dirty="0"/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7670CCFF-6165-F244-BAF2-A011AEEA0918}"/>
              </a:ext>
            </a:extLst>
          </p:cNvPr>
          <p:cNvSpPr txBox="1"/>
          <p:nvPr/>
        </p:nvSpPr>
        <p:spPr>
          <a:xfrm>
            <a:off x="6220879" y="21727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Whitelist on flush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956AC95-831F-B744-97D3-D24BD340E6BD}"/>
              </a:ext>
            </a:extLst>
          </p:cNvPr>
          <p:cNvCxnSpPr/>
          <p:nvPr/>
        </p:nvCxnSpPr>
        <p:spPr>
          <a:xfrm>
            <a:off x="5693682" y="2384760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3D618-D12D-044B-9C4A-5A52ED2317B7}"/>
              </a:ext>
            </a:extLst>
          </p:cNvPr>
          <p:cNvSpPr txBox="1"/>
          <p:nvPr/>
        </p:nvSpPr>
        <p:spPr>
          <a:xfrm>
            <a:off x="6224298" y="3900233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Increase # counters</a:t>
            </a:r>
          </a:p>
          <a:p>
            <a:r>
              <a:rPr lang="en-US" dirty="0">
                <a:solidFill>
                  <a:srgbClr val="FF0000"/>
                </a:solidFill>
              </a:rPr>
              <a:t>- detect collisions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0068DBE-372C-684C-9D1B-BF03D82FF1A7}"/>
              </a:ext>
            </a:extLst>
          </p:cNvPr>
          <p:cNvCxnSpPr/>
          <p:nvPr/>
        </p:nvCxnSpPr>
        <p:spPr>
          <a:xfrm>
            <a:off x="5693682" y="4223399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08F87AD-2F29-2E4D-AD47-CC79C1A72C9E}"/>
              </a:ext>
            </a:extLst>
          </p:cNvPr>
          <p:cNvSpPr txBox="1"/>
          <p:nvPr/>
        </p:nvSpPr>
        <p:spPr>
          <a:xfrm>
            <a:off x="6220879" y="5085130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Write </a:t>
            </a:r>
            <a:r>
              <a:rPr lang="en-US" i="1" dirty="0">
                <a:solidFill>
                  <a:srgbClr val="FF0000"/>
                </a:solidFill>
              </a:rPr>
              <a:t>pairs-free code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AE6C71-271A-574A-A031-5B6ACAB4E68A}"/>
              </a:ext>
            </a:extLst>
          </p:cNvPr>
          <p:cNvCxnSpPr/>
          <p:nvPr/>
        </p:nvCxnSpPr>
        <p:spPr>
          <a:xfrm>
            <a:off x="5693682" y="5326841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E5EB7E-B7DC-BB43-97B9-4F02D202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1" y="2271252"/>
            <a:ext cx="4386416" cy="3060290"/>
          </a:xfrm>
          <a:prstGeom prst="rect">
            <a:avLst/>
          </a:prstGeom>
        </p:spPr>
      </p:pic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5BE99C34-D195-DB46-A133-E65E52143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50987"/>
              </p:ext>
            </p:extLst>
          </p:nvPr>
        </p:nvGraphicFramePr>
        <p:xfrm>
          <a:off x="4659117" y="2340077"/>
          <a:ext cx="4383959" cy="292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22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040DCE-E30A-6845-8942-175ABA7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21661"/>
            <a:ext cx="3320640" cy="1648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466B57-DE9E-3D4C-846F-E57F6437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25" y="1421661"/>
            <a:ext cx="4323941" cy="1649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77360F-920E-C94B-81FE-6136D1071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84" y="4956330"/>
            <a:ext cx="3661625" cy="44562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D53E63-7612-F145-AD0C-57393199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44" y="4042331"/>
            <a:ext cx="3313371" cy="18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design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BE320E7-1C10-6E48-A86E-4949D283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1281"/>
            <a:ext cx="4241800" cy="1879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46A978F-F67B-6240-8B60-203419381935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824748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Separate</a:t>
            </a:r>
            <a:r>
              <a:rPr lang="fr-FR" sz="1800" dirty="0"/>
              <a:t> variables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methods</a:t>
            </a:r>
            <a:r>
              <a:rPr lang="fr-FR" sz="1800" dirty="0"/>
              <a:t>.</a:t>
            </a:r>
            <a:endParaRPr lang="fr-FR" dirty="0"/>
          </a:p>
          <a:p>
            <a:pPr lvl="1"/>
            <a:r>
              <a:rPr lang="fr-FR" dirty="0"/>
              <a:t>« classe » vs « </a:t>
            </a:r>
            <a:r>
              <a:rPr lang="fr-FR" dirty="0" err="1"/>
              <a:t>object</a:t>
            </a:r>
            <a:r>
              <a:rPr lang="fr-FR" dirty="0"/>
              <a:t> »</a:t>
            </a:r>
          </a:p>
          <a:p>
            <a:pPr lvl="1"/>
            <a:endParaRPr lang="fr-FR" dirty="0"/>
          </a:p>
          <a:p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faster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 err="1"/>
              <a:t>Fetching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slower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39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6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Methodical Accelerator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fr-FR" sz="1800" dirty="0"/>
              <a:t>Set of </a:t>
            </a:r>
            <a:r>
              <a:rPr lang="fr-FR" sz="1800" dirty="0" err="1"/>
              <a:t>tools</a:t>
            </a:r>
            <a:r>
              <a:rPr lang="fr-FR" sz="1800" dirty="0"/>
              <a:t> </a:t>
            </a:r>
            <a:r>
              <a:rPr lang="fr-FR" sz="1800" dirty="0" err="1"/>
              <a:t>developed</a:t>
            </a:r>
            <a:r>
              <a:rPr lang="fr-FR" sz="1800" dirty="0"/>
              <a:t> at CERN.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Study</a:t>
            </a:r>
            <a:r>
              <a:rPr lang="fr-FR" sz="1800" dirty="0"/>
              <a:t>, </a:t>
            </a:r>
            <a:r>
              <a:rPr lang="fr-FR" sz="1800" dirty="0" err="1"/>
              <a:t>simulate</a:t>
            </a:r>
            <a:r>
              <a:rPr lang="fr-FR" sz="1800" dirty="0"/>
              <a:t>, </a:t>
            </a:r>
            <a:r>
              <a:rPr lang="fr-FR" sz="1800" dirty="0" err="1"/>
              <a:t>optimize</a:t>
            </a:r>
            <a:r>
              <a:rPr lang="fr-FR" sz="1800" dirty="0"/>
              <a:t> </a:t>
            </a:r>
            <a:r>
              <a:rPr lang="fr-FR" sz="1800" dirty="0" err="1"/>
              <a:t>beam</a:t>
            </a:r>
            <a:r>
              <a:rPr lang="fr-FR" sz="1800" dirty="0"/>
              <a:t> </a:t>
            </a:r>
            <a:r>
              <a:rPr lang="fr-FR" sz="1800" dirty="0" err="1"/>
              <a:t>physics</a:t>
            </a:r>
            <a:r>
              <a:rPr lang="fr-FR" sz="1800" dirty="0"/>
              <a:t> for </a:t>
            </a:r>
            <a:r>
              <a:rPr lang="fr-FR" sz="1800" dirty="0" err="1"/>
              <a:t>particle</a:t>
            </a:r>
            <a:r>
              <a:rPr lang="fr-FR" sz="1800" dirty="0"/>
              <a:t> </a:t>
            </a:r>
            <a:r>
              <a:rPr lang="fr-FR" sz="1800" dirty="0" err="1"/>
              <a:t>accelerators</a:t>
            </a:r>
            <a:r>
              <a:rPr lang="fr-F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MAD-X succeeding MAD-8 in 2002.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Written</a:t>
            </a:r>
            <a:r>
              <a:rPr lang="fr-FR" sz="1800" dirty="0"/>
              <a:t> in C, C++, Fortan77 and Fortran90.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Command-line program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execute</a:t>
            </a:r>
            <a:r>
              <a:rPr lang="fr-FR" sz="1800" dirty="0"/>
              <a:t> </a:t>
            </a:r>
            <a:r>
              <a:rPr lang="fr-FR" sz="1800" dirty="0" err="1"/>
              <a:t>its</a:t>
            </a:r>
            <a:r>
              <a:rPr lang="fr-FR" sz="1800" dirty="0"/>
              <a:t> custom </a:t>
            </a:r>
            <a:r>
              <a:rPr lang="fr-FR" sz="1800" dirty="0" err="1"/>
              <a:t>scripting</a:t>
            </a:r>
            <a:r>
              <a:rPr lang="fr-FR" sz="1800" dirty="0"/>
              <a:t> </a:t>
            </a:r>
            <a:r>
              <a:rPr lang="fr-FR" sz="1800" dirty="0" err="1"/>
              <a:t>language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Single global workspace.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No function but a simple macro system.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High-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commands</a:t>
            </a:r>
            <a:r>
              <a:rPr lang="fr-FR" sz="1600" dirty="0"/>
              <a:t> </a:t>
            </a:r>
            <a:r>
              <a:rPr lang="fr-FR" sz="1600" dirty="0" err="1"/>
              <a:t>customized</a:t>
            </a:r>
            <a:r>
              <a:rPr lang="fr-FR" sz="1600" dirty="0"/>
              <a:t> by the user.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Deferred</a:t>
            </a:r>
            <a:r>
              <a:rPr lang="fr-FR" sz="1600" dirty="0"/>
              <a:t> expressions are </a:t>
            </a:r>
            <a:r>
              <a:rPr lang="fr-FR" sz="1600" dirty="0" err="1"/>
              <a:t>heavily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</a:t>
            </a:r>
            <a:r>
              <a:rPr lang="fr-FR" sz="1600" dirty="0" err="1"/>
              <a:t>everywhere</a:t>
            </a:r>
            <a:r>
              <a:rPr lang="fr-FR" sz="16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Difficult</a:t>
            </a:r>
            <a:r>
              <a:rPr lang="fr-FR" sz="1800" dirty="0"/>
              <a:t> to </a:t>
            </a:r>
            <a:r>
              <a:rPr lang="fr-FR" sz="1800" dirty="0" err="1"/>
              <a:t>improve</a:t>
            </a:r>
            <a:r>
              <a:rPr lang="fr-FR" sz="1800" dirty="0"/>
              <a:t> and </a:t>
            </a:r>
            <a:r>
              <a:rPr lang="fr-FR" sz="1800" dirty="0" err="1"/>
              <a:t>maintain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Tightly</a:t>
            </a:r>
            <a:r>
              <a:rPr lang="fr-FR" sz="1600" dirty="0"/>
              <a:t> </a:t>
            </a:r>
            <a:r>
              <a:rPr lang="fr-FR" sz="1600" dirty="0" err="1"/>
              <a:t>coupled</a:t>
            </a:r>
            <a:r>
              <a:rPr lang="fr-FR" sz="1600" dirty="0"/>
              <a:t> module.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Unexpected</a:t>
            </a:r>
            <a:r>
              <a:rPr lang="fr-FR" sz="1600" dirty="0"/>
              <a:t> </a:t>
            </a:r>
            <a:r>
              <a:rPr lang="fr-FR" sz="1600" dirty="0" err="1"/>
              <a:t>side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r>
              <a:rPr lang="fr-FR" sz="16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4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Documentation for </a:t>
            </a:r>
            <a:r>
              <a:rPr lang="en-US" sz="2400" dirty="0" err="1"/>
              <a:t>LuaJIT</a:t>
            </a:r>
            <a:r>
              <a:rPr lang="en-US" sz="2400" dirty="0"/>
              <a:t> beginners.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First performance analysis of MAD.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Through a test case: The Object Model.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Using existing tools.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Better tool for trace analysis.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Needle</a:t>
            </a:r>
            <a:r>
              <a:rPr lang="fr-FR" dirty="0"/>
              <a:t> in a </a:t>
            </a:r>
            <a:r>
              <a:rPr lang="fr-FR" dirty="0" err="1"/>
              <a:t>haystack</a:t>
            </a:r>
            <a:r>
              <a:rPr lang="fr-FR" dirty="0"/>
              <a:t>.</a:t>
            </a:r>
            <a:r>
              <a:rPr lang="en-US" sz="22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24F630-E14F-C14F-B735-51CEC11BD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</p:spPr>
        <p:txBody>
          <a:bodyPr/>
          <a:lstStyle/>
          <a:p>
            <a:pPr lvl="0"/>
            <a:r>
              <a:rPr lang="en-US" dirty="0"/>
              <a:t>Conclusion and future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335FEE-A72B-CD45-83BA-FC44B514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1400" dirty="0"/>
              <a:t>Simple </a:t>
            </a:r>
            <a:r>
              <a:rPr lang="fr-FR" sz="1400" dirty="0" err="1"/>
              <a:t>scripting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to </a:t>
            </a:r>
            <a:r>
              <a:rPr lang="fr-FR" sz="1400" dirty="0" err="1"/>
              <a:t>offer</a:t>
            </a:r>
            <a:r>
              <a:rPr lang="fr-FR" sz="1400" dirty="0"/>
              <a:t> </a:t>
            </a:r>
            <a:r>
              <a:rPr lang="fr-FR" sz="1400" dirty="0" err="1"/>
              <a:t>easier</a:t>
            </a:r>
            <a:r>
              <a:rPr lang="fr-FR" sz="1400" dirty="0"/>
              <a:t> and </a:t>
            </a:r>
            <a:r>
              <a:rPr lang="fr-FR" sz="1400" dirty="0" err="1"/>
              <a:t>faster</a:t>
            </a:r>
            <a:r>
              <a:rPr lang="fr-FR" sz="1400" dirty="0"/>
              <a:t> </a:t>
            </a:r>
            <a:r>
              <a:rPr lang="fr-FR" sz="1400" dirty="0" err="1"/>
              <a:t>development</a:t>
            </a:r>
            <a:r>
              <a:rPr lang="fr-FR" sz="1400" dirty="0"/>
              <a:t>. </a:t>
            </a:r>
          </a:p>
          <a:p>
            <a:pPr>
              <a:lnSpc>
                <a:spcPct val="200000"/>
              </a:lnSpc>
            </a:pPr>
            <a:r>
              <a:rPr lang="fr-FR" sz="1400" dirty="0" err="1"/>
              <a:t>Well-compartmented</a:t>
            </a:r>
            <a:r>
              <a:rPr lang="fr-FR" sz="1400" dirty="0"/>
              <a:t> and </a:t>
            </a:r>
            <a:r>
              <a:rPr lang="fr-FR" sz="1400" dirty="0" err="1"/>
              <a:t>modular</a:t>
            </a:r>
            <a:r>
              <a:rPr lang="fr-FR" sz="1400" dirty="0"/>
              <a:t> design for </a:t>
            </a:r>
            <a:r>
              <a:rPr lang="fr-FR" sz="1400" dirty="0" err="1"/>
              <a:t>scalability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At least as performant as MAD-X.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 </a:t>
            </a:r>
            <a:r>
              <a:rPr lang="fr-FR" sz="1400" dirty="0" err="1"/>
              <a:t>Keep</a:t>
            </a:r>
            <a:r>
              <a:rPr lang="fr-FR" sz="1400" dirty="0"/>
              <a:t> the high </a:t>
            </a:r>
            <a:r>
              <a:rPr lang="fr-FR" sz="1400" dirty="0" err="1"/>
              <a:t>level</a:t>
            </a:r>
            <a:r>
              <a:rPr lang="fr-FR" sz="1400" dirty="0"/>
              <a:t> command </a:t>
            </a:r>
            <a:r>
              <a:rPr lang="fr-FR" sz="1400" dirty="0" err="1"/>
              <a:t>philosophy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endParaRPr lang="fr-FR" sz="1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3" y="3299173"/>
            <a:ext cx="3238575" cy="247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51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patch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2EB99A0-3854-3A42-8869-917948BA8483}"/>
              </a:ext>
            </a:extLst>
          </p:cNvPr>
          <p:cNvSpPr txBox="1"/>
          <p:nvPr/>
        </p:nvSpPr>
        <p:spPr>
          <a:xfrm>
            <a:off x="241996" y="2465162"/>
            <a:ext cx="3808017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number concatenation creates a range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(1</a:t>
            </a:r>
            <a:r>
              <a:rPr lang="en-US" sz="1600" dirty="0">
                <a:solidFill>
                  <a:srgbClr val="FF0000"/>
                </a:solidFill>
              </a:rPr>
              <a:t>..-</a:t>
            </a:r>
            <a:r>
              <a:rPr lang="en-US" sz="1600" dirty="0">
                <a:solidFill>
                  <a:srgbClr val="7030A0"/>
                </a:solidFill>
              </a:rPr>
              <a:t>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local ‘in’ table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math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600" dirty="0"/>
              <a:t>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=&gt;</a:t>
            </a:r>
            <a:r>
              <a:rPr lang="en-US" sz="1600" dirty="0"/>
              <a:t> 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907E36-686B-A24B-9ED7-6AFAC4E39821}"/>
              </a:ext>
            </a:extLst>
          </p:cNvPr>
          <p:cNvSpPr txBox="1"/>
          <p:nvPr/>
        </p:nvSpPr>
        <p:spPr>
          <a:xfrm>
            <a:off x="4388651" y="2453598"/>
            <a:ext cx="4295403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number concatenation creates a string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>
                <a:solidFill>
                  <a:srgbClr val="7030A0"/>
                </a:solidFill>
              </a:rPr>
              <a:t>-1e6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– need space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error prone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= </a:t>
            </a:r>
            <a:r>
              <a:rPr lang="en-US" sz="1600" dirty="0" err="1"/>
              <a:t>math.sin</a:t>
            </a:r>
            <a:r>
              <a:rPr lang="en-US" sz="1600" dirty="0"/>
              <a:t>, </a:t>
            </a:r>
            <a:r>
              <a:rPr lang="en-US" sz="1600" dirty="0" err="1"/>
              <a:t>math.</a:t>
            </a:r>
            <a:r>
              <a:rPr lang="en-US" sz="1600" b="1" dirty="0" err="1"/>
              <a:t>tan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math.</a:t>
            </a:r>
            <a:r>
              <a:rPr lang="en-US" sz="1600" b="1" dirty="0" err="1"/>
              <a:t>cos</a:t>
            </a:r>
            <a:endParaRPr lang="en-US" sz="1600" b="1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9300EC-3BBB-3C42-A51A-F6B75DE1EC93}"/>
              </a:ext>
            </a:extLst>
          </p:cNvPr>
          <p:cNvSpPr txBox="1"/>
          <p:nvPr/>
        </p:nvSpPr>
        <p:spPr>
          <a:xfrm>
            <a:off x="241996" y="21072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 extensions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C902D2-B6A9-0C43-91BE-427DC685B49B}"/>
              </a:ext>
            </a:extLst>
          </p:cNvPr>
          <p:cNvSpPr txBox="1"/>
          <p:nvPr/>
        </p:nvSpPr>
        <p:spPr>
          <a:xfrm>
            <a:off x="4388651" y="20487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Lua equivalent</a:t>
            </a:r>
          </a:p>
        </p:txBody>
      </p:sp>
    </p:spTree>
    <p:extLst>
      <p:ext uri="{BB962C8B-B14F-4D97-AF65-F5344CB8AC3E}">
        <p14:creationId xmlns:p14="http://schemas.microsoft.com/office/powerpoint/2010/main" val="15141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Module Hierarchy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0C5FE48-B2C1-6543-81B6-1E931DC9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2129053"/>
            <a:ext cx="8760541" cy="33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1700" dirty="0" err="1"/>
              <a:t>Designed</a:t>
            </a:r>
            <a:r>
              <a:rPr lang="fr-FR" sz="1700" dirty="0"/>
              <a:t> by a team at PUC-Rio</a:t>
            </a:r>
          </a:p>
          <a:p>
            <a:r>
              <a:rPr lang="fr-FR" sz="1700" dirty="0" err="1"/>
              <a:t>Authors</a:t>
            </a:r>
            <a:r>
              <a:rPr lang="fr-FR" sz="1700" dirty="0"/>
              <a:t> claims: </a:t>
            </a:r>
            <a:r>
              <a:rPr lang="fr-FR" sz="1700" dirty="0" err="1"/>
              <a:t>powerful</a:t>
            </a:r>
            <a:r>
              <a:rPr lang="fr-FR" sz="1700" dirty="0"/>
              <a:t>, efficient, </a:t>
            </a:r>
            <a:r>
              <a:rPr lang="fr-FR" sz="1700" dirty="0" err="1"/>
              <a:t>lightweight</a:t>
            </a:r>
            <a:r>
              <a:rPr lang="fr-FR" sz="1700" dirty="0"/>
              <a:t>, </a:t>
            </a:r>
            <a:r>
              <a:rPr lang="fr-FR" sz="1700" dirty="0" err="1"/>
              <a:t>embeddable</a:t>
            </a:r>
            <a:r>
              <a:rPr lang="fr-FR" sz="1700" dirty="0"/>
              <a:t> </a:t>
            </a:r>
            <a:r>
              <a:rPr lang="fr-FR" sz="1700" dirty="0" err="1"/>
              <a:t>scripting</a:t>
            </a:r>
            <a:r>
              <a:rPr lang="fr-FR" sz="1700" dirty="0"/>
              <a:t> </a:t>
            </a:r>
            <a:r>
              <a:rPr lang="fr-FR" sz="1700" dirty="0" err="1"/>
              <a:t>language</a:t>
            </a:r>
            <a:r>
              <a:rPr lang="fr-FR" sz="1700" dirty="0"/>
              <a:t>.</a:t>
            </a:r>
          </a:p>
          <a:p>
            <a:r>
              <a:rPr lang="fr-FR" sz="1700" dirty="0"/>
              <a:t>Supports: </a:t>
            </a:r>
          </a:p>
          <a:p>
            <a:pPr lvl="1"/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 err="1"/>
              <a:t>object-oriented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</a:t>
            </a:r>
          </a:p>
          <a:p>
            <a:pPr lvl="1"/>
            <a:r>
              <a:rPr lang="fr-FR" sz="1500" dirty="0" err="1"/>
              <a:t>functional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/>
              <a:t>data-</a:t>
            </a:r>
            <a:r>
              <a:rPr lang="fr-FR" sz="1500" dirty="0" err="1"/>
              <a:t>driven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 </a:t>
            </a:r>
            <a:r>
              <a:rPr lang="fr-FR" sz="1700" dirty="0"/>
              <a:t>combines :</a:t>
            </a:r>
          </a:p>
          <a:p>
            <a:pPr lvl="1"/>
            <a:r>
              <a:rPr lang="fr-FR" sz="1500" dirty="0"/>
              <a:t>simple </a:t>
            </a:r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syntax</a:t>
            </a:r>
            <a:r>
              <a:rPr lang="fr-FR" sz="1500" dirty="0"/>
              <a:t>,</a:t>
            </a:r>
          </a:p>
          <a:p>
            <a:pPr lvl="1">
              <a:lnSpc>
                <a:spcPct val="200000"/>
              </a:lnSpc>
            </a:pPr>
            <a:r>
              <a:rPr lang="fr-FR" sz="1500" dirty="0" err="1"/>
              <a:t>powerful</a:t>
            </a:r>
            <a:r>
              <a:rPr lang="fr-FR" sz="1500" dirty="0"/>
              <a:t> data description,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associative </a:t>
            </a:r>
            <a:r>
              <a:rPr lang="fr-FR" sz="1300" dirty="0" err="1"/>
              <a:t>arrays</a:t>
            </a:r>
            <a:r>
              <a:rPr lang="fr-FR" sz="1300" dirty="0"/>
              <a:t>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extensible </a:t>
            </a:r>
            <a:r>
              <a:rPr lang="fr-FR" sz="1300" dirty="0" err="1"/>
              <a:t>semantics</a:t>
            </a:r>
            <a:r>
              <a:rPr lang="fr-FR" sz="1300" dirty="0"/>
              <a:t> (</a:t>
            </a:r>
            <a:r>
              <a:rPr lang="fr-FR" sz="1300" dirty="0" err="1"/>
              <a:t>Metatable</a:t>
            </a:r>
            <a:r>
              <a:rPr lang="fr-FR" sz="1300" dirty="0"/>
              <a:t>, </a:t>
            </a:r>
            <a:r>
              <a:rPr lang="fr-FR" sz="1300" dirty="0" err="1"/>
              <a:t>Metamethods</a:t>
            </a:r>
            <a:r>
              <a:rPr lang="fr-FR" sz="1300" dirty="0"/>
              <a:t>).</a:t>
            </a:r>
          </a:p>
          <a:p>
            <a:pPr>
              <a:lnSpc>
                <a:spcPct val="200000"/>
              </a:lnSpc>
            </a:pPr>
            <a:r>
              <a:rPr lang="fr-FR" sz="1700" dirty="0" err="1"/>
              <a:t>Incremental</a:t>
            </a:r>
            <a:r>
              <a:rPr lang="fr-FR" sz="1700" dirty="0"/>
              <a:t> </a:t>
            </a:r>
            <a:r>
              <a:rPr lang="fr-FR" sz="1700" dirty="0" err="1"/>
              <a:t>garbage</a:t>
            </a:r>
            <a:r>
              <a:rPr lang="fr-FR" sz="1700" dirty="0"/>
              <a:t> collection.</a:t>
            </a:r>
          </a:p>
          <a:p>
            <a:r>
              <a:rPr lang="fr-FR" sz="1700" dirty="0" err="1"/>
              <a:t>Dynamically</a:t>
            </a:r>
            <a:r>
              <a:rPr lang="fr-FR" sz="1700" dirty="0"/>
              <a:t> </a:t>
            </a:r>
            <a:r>
              <a:rPr lang="fr-FR" sz="1700" dirty="0" err="1"/>
              <a:t>typed</a:t>
            </a:r>
            <a:r>
              <a:rPr lang="fr-FR" sz="1700" dirty="0"/>
              <a:t>.</a:t>
            </a:r>
          </a:p>
          <a:p>
            <a:r>
              <a:rPr lang="fr-FR" sz="1700" dirty="0" err="1"/>
              <a:t>Interpret</a:t>
            </a:r>
            <a:r>
              <a:rPr lang="fr-FR" sz="1700" dirty="0"/>
              <a:t> </a:t>
            </a:r>
            <a:r>
              <a:rPr lang="fr-FR" sz="1700" dirty="0" err="1"/>
              <a:t>bytecodes</a:t>
            </a:r>
            <a:r>
              <a:rPr lang="fr-FR" sz="1700" dirty="0"/>
              <a:t> </a:t>
            </a:r>
            <a:r>
              <a:rPr lang="fr-FR" sz="1700" dirty="0" err="1"/>
              <a:t>using</a:t>
            </a:r>
            <a:r>
              <a:rPr lang="fr-FR" sz="1700" dirty="0"/>
              <a:t> a </a:t>
            </a:r>
            <a:r>
              <a:rPr lang="fr-FR" sz="1700" dirty="0" err="1"/>
              <a:t>register-based</a:t>
            </a:r>
            <a:r>
              <a:rPr lang="fr-FR" sz="1700" dirty="0"/>
              <a:t> VM.</a:t>
            </a:r>
          </a:p>
          <a:p>
            <a:pPr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282F8A9-EE0F-3541-A9EA-768D5F69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24" y="2431172"/>
            <a:ext cx="2239818" cy="22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r>
              <a:rPr lang="en-US" dirty="0"/>
              <a:t> Tracing JIT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Developed by Mike Pall since 2005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68ABDC0-45CB-FB45-BE35-BAE790A64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98" y="2378854"/>
            <a:ext cx="4663203" cy="361417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DFAB6B9-6A92-6649-9140-4318C293C731}"/>
              </a:ext>
            </a:extLst>
          </p:cNvPr>
          <p:cNvSpPr txBox="1"/>
          <p:nvPr/>
        </p:nvSpPr>
        <p:spPr>
          <a:xfrm>
            <a:off x="314632" y="3227915"/>
            <a:ext cx="380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It's</a:t>
            </a:r>
            <a:r>
              <a:rPr lang="fr-FR" dirty="0"/>
              <a:t> </a:t>
            </a:r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 </a:t>
            </a:r>
            <a:r>
              <a:rPr lang="fr-FR" b="1" dirty="0"/>
              <a:t>one of the </a:t>
            </a:r>
            <a:r>
              <a:rPr lang="fr-FR" b="1" dirty="0" err="1"/>
              <a:t>fastest</a:t>
            </a:r>
            <a:r>
              <a:rPr lang="fr-FR" b="1" dirty="0"/>
              <a:t> </a:t>
            </a:r>
            <a:r>
              <a:rPr lang="fr-FR" b="1" dirty="0" err="1"/>
              <a:t>dynamic</a:t>
            </a:r>
            <a:r>
              <a:rPr lang="fr-FR" b="1" dirty="0"/>
              <a:t> </a:t>
            </a:r>
            <a:r>
              <a:rPr lang="fr-FR" b="1" dirty="0" err="1"/>
              <a:t>language</a:t>
            </a:r>
            <a:r>
              <a:rPr lang="fr-FR" b="1" dirty="0"/>
              <a:t> </a:t>
            </a:r>
            <a:r>
              <a:rPr lang="fr-FR" b="1" dirty="0" err="1"/>
              <a:t>implementations</a:t>
            </a:r>
            <a:r>
              <a:rPr lang="fr-FR" dirty="0"/>
              <a:t>. It has </a:t>
            </a:r>
            <a:r>
              <a:rPr lang="fr-FR" dirty="0" err="1"/>
              <a:t>outperformed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on </a:t>
            </a:r>
            <a:r>
              <a:rPr lang="fr-FR" dirty="0" err="1"/>
              <a:t>many</a:t>
            </a:r>
            <a:r>
              <a:rPr lang="fr-FR" dirty="0"/>
              <a:t> cross-</a:t>
            </a:r>
            <a:r>
              <a:rPr lang="fr-FR" dirty="0" err="1"/>
              <a:t>language</a:t>
            </a:r>
            <a:r>
              <a:rPr lang="fr-FR" dirty="0"/>
              <a:t> benchmarks » (</a:t>
            </a:r>
            <a:r>
              <a:rPr lang="fr-FR" dirty="0" err="1"/>
              <a:t>LuaJIT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4473</TotalTime>
  <Words>1196</Words>
  <Application>Microsoft Macintosh PowerPoint</Application>
  <PresentationFormat>Affichage à l'écran (4:3)</PresentationFormat>
  <Paragraphs>341</Paragraphs>
  <Slides>40</Slides>
  <Notes>4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Apple Chancery</vt:lpstr>
      <vt:lpstr>Arial</vt:lpstr>
      <vt:lpstr>Bradley Hand</vt:lpstr>
      <vt:lpstr>Calibri</vt:lpstr>
      <vt:lpstr>Optima</vt:lpstr>
      <vt:lpstr>CERNCorporate4-3</vt:lpstr>
      <vt:lpstr>First Performance Analysis of MAD-NG Embedded Tracing JIT Compiler</vt:lpstr>
      <vt:lpstr>Outline</vt:lpstr>
      <vt:lpstr>Outline</vt:lpstr>
      <vt:lpstr>Methodical Accelerator Design</vt:lpstr>
      <vt:lpstr>MAD Next Generation</vt:lpstr>
      <vt:lpstr>MAD Next Generation</vt:lpstr>
      <vt:lpstr>MAD Next Generation</vt:lpstr>
      <vt:lpstr>Lua programming language</vt:lpstr>
      <vt:lpstr>LuaJIT Tracing JIT Compiler</vt:lpstr>
      <vt:lpstr>Problem description</vt:lpstr>
      <vt:lpstr>Project goals</vt:lpstr>
      <vt:lpstr>Outline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Outline</vt:lpstr>
      <vt:lpstr>Object Model</vt:lpstr>
      <vt:lpstr>Description</vt:lpstr>
      <vt:lpstr>Performance analysis</vt:lpstr>
      <vt:lpstr>Performance analysis</vt:lpstr>
      <vt:lpstr>Performance analysis</vt:lpstr>
      <vt:lpstr>Performance analysis</vt:lpstr>
      <vt:lpstr>Possible explanations for performance hit</vt:lpstr>
      <vt:lpstr>Sequence iterator</vt:lpstr>
      <vt:lpstr>Sequence iterator</vt:lpstr>
      <vt:lpstr>Alternative design</vt:lpstr>
      <vt:lpstr>Outline</vt:lpstr>
      <vt:lpstr>Conclusion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143</cp:revision>
  <dcterms:created xsi:type="dcterms:W3CDTF">2018-09-05T21:30:46Z</dcterms:created>
  <dcterms:modified xsi:type="dcterms:W3CDTF">2018-09-11T10:28:17Z</dcterms:modified>
</cp:coreProperties>
</file>